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11" r:id="rId3"/>
    <p:sldId id="258" r:id="rId4"/>
    <p:sldId id="259" r:id="rId5"/>
    <p:sldId id="306" r:id="rId6"/>
    <p:sldId id="260" r:id="rId7"/>
    <p:sldId id="307" r:id="rId8"/>
    <p:sldId id="261" r:id="rId9"/>
    <p:sldId id="262" r:id="rId10"/>
    <p:sldId id="283" r:id="rId11"/>
    <p:sldId id="284" r:id="rId12"/>
    <p:sldId id="286" r:id="rId13"/>
    <p:sldId id="287" r:id="rId14"/>
    <p:sldId id="285" r:id="rId15"/>
    <p:sldId id="315" r:id="rId16"/>
    <p:sldId id="308" r:id="rId17"/>
    <p:sldId id="313" r:id="rId18"/>
    <p:sldId id="293" r:id="rId19"/>
    <p:sldId id="297" r:id="rId20"/>
    <p:sldId id="294" r:id="rId21"/>
    <p:sldId id="299" r:id="rId22"/>
    <p:sldId id="296" r:id="rId23"/>
    <p:sldId id="295" r:id="rId24"/>
    <p:sldId id="303" r:id="rId25"/>
    <p:sldId id="275" r:id="rId26"/>
    <p:sldId id="314" r:id="rId27"/>
    <p:sldId id="309" r:id="rId28"/>
    <p:sldId id="310" r:id="rId29"/>
    <p:sldId id="318" r:id="rId30"/>
    <p:sldId id="319" r:id="rId31"/>
    <p:sldId id="321" r:id="rId32"/>
    <p:sldId id="320" r:id="rId33"/>
    <p:sldId id="322" r:id="rId34"/>
    <p:sldId id="312" r:id="rId35"/>
    <p:sldId id="279" r:id="rId36"/>
    <p:sldId id="323" r:id="rId37"/>
    <p:sldId id="324" r:id="rId38"/>
    <p:sldId id="325" r:id="rId39"/>
    <p:sldId id="263" r:id="rId40"/>
    <p:sldId id="266" r:id="rId41"/>
    <p:sldId id="316" r:id="rId42"/>
    <p:sldId id="317" r:id="rId43"/>
    <p:sldId id="288" r:id="rId44"/>
    <p:sldId id="29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26644" autoAdjust="0"/>
    <p:restoredTop sz="92525" autoAdjust="0"/>
  </p:normalViewPr>
  <p:slideViewPr>
    <p:cSldViewPr snapToGrid="0" snapToObjects="1">
      <p:cViewPr>
        <p:scale>
          <a:sx n="66" d="100"/>
          <a:sy n="66" d="100"/>
        </p:scale>
        <p:origin x="-1616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0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viewProps" Target="view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notesMaster" Target="notesMasters/notesMaster1.xml"/><Relationship Id="rId35" Type="http://schemas.openxmlformats.org/officeDocument/2006/relationships/slide" Target="slides/slide34.xml"/><Relationship Id="rId51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7A36C5-E551-41D0-B71D-50966BC5134D}" type="datetimeFigureOut">
              <a:rPr lang="he-IL" smtClean="0"/>
              <a:pPr/>
              <a:t>2/29/12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5D86C7-5514-4EFF-AF83-FC9E25DCE4F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528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D86C7-5514-4EFF-AF83-FC9E25DCE4F2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585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Q2: on the </a:t>
            </a:r>
            <a:r>
              <a:rPr lang="en-US" b="1" dirty="0" smtClean="0"/>
              <a:t>OM</a:t>
            </a:r>
            <a:r>
              <a:rPr lang="en-US" dirty="0" smtClean="0"/>
              <a:t> :isn’t the RIO + is due to </a:t>
            </a:r>
            <a:r>
              <a:rPr lang="en-US" dirty="0" err="1" smtClean="0"/>
              <a:t>fixtaion</a:t>
            </a:r>
            <a:r>
              <a:rPr lang="en-US" dirty="0" smtClean="0"/>
              <a:t> duress and the blame is LSR-?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D86C7-5514-4EFF-AF83-FC9E25DCE4F2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442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43A7-D861-C54F-A7E6-30EDF8946AD8}" type="datetimeFigureOut">
              <a:rPr lang="en-US" smtClean="0"/>
              <a:pPr/>
              <a:t>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C703-9A0C-1141-BF0B-34C506601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Superior Rectus recession</a:t>
            </a:r>
            <a:br>
              <a:rPr lang="en-US" dirty="0" smtClean="0"/>
            </a:br>
            <a:r>
              <a:rPr lang="en-US" dirty="0" smtClean="0"/>
              <a:t>Squint   Club NZ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Orly</a:t>
            </a:r>
            <a:r>
              <a:rPr lang="en-US" dirty="0" smtClean="0"/>
              <a:t> Halachmi</a:t>
            </a:r>
          </a:p>
          <a:p>
            <a:r>
              <a:rPr lang="en-US" dirty="0" smtClean="0"/>
              <a:t>Lionel </a:t>
            </a:r>
            <a:r>
              <a:rPr lang="en-US" dirty="0" err="1" smtClean="0"/>
              <a:t>Kowal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has the superior rectus slipped in 2</a:t>
            </a:r>
            <a:r>
              <a:rPr lang="en-US" baseline="30000" dirty="0" smtClean="0"/>
              <a:t>nd</a:t>
            </a:r>
            <a:r>
              <a:rPr lang="en-US" dirty="0" smtClean="0"/>
              <a:t> month are surgery?</a:t>
            </a:r>
            <a:endParaRPr lang="en-US" dirty="0"/>
          </a:p>
        </p:txBody>
      </p:sp>
      <p:pic>
        <p:nvPicPr>
          <p:cNvPr id="4" name="Content Placeholder 3" descr="sup rectus1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9361" r="-93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SO-SR </a:t>
            </a:r>
            <a:r>
              <a:rPr lang="en-US" dirty="0" err="1" smtClean="0"/>
              <a:t>frenulun</a:t>
            </a:r>
            <a:endParaRPr lang="en-US" dirty="0"/>
          </a:p>
        </p:txBody>
      </p:sp>
      <p:pic>
        <p:nvPicPr>
          <p:cNvPr id="4" name="Content Placeholder 3" descr="sup rectus2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9512" b="-95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frenulum…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limit the amount of SR recess</a:t>
            </a:r>
            <a:endParaRPr lang="en-US" dirty="0" smtClean="0"/>
          </a:p>
          <a:p>
            <a:r>
              <a:rPr lang="en-US" dirty="0" smtClean="0"/>
              <a:t>Cutting </a:t>
            </a:r>
            <a:r>
              <a:rPr lang="en-US" dirty="0" smtClean="0"/>
              <a:t>the frenulum to lessen the above:</a:t>
            </a:r>
            <a:r>
              <a:rPr lang="en-US" dirty="0" smtClean="0"/>
              <a:t> now a potential </a:t>
            </a:r>
            <a:r>
              <a:rPr lang="en-US" dirty="0" smtClean="0"/>
              <a:t>location for adhesive scarring.</a:t>
            </a:r>
          </a:p>
          <a:p>
            <a:r>
              <a:rPr lang="en-US" dirty="0" smtClean="0"/>
              <a:t>LK: passes small hook under SR backwards to bluntly &amp; blindly break </a:t>
            </a:r>
            <a:r>
              <a:rPr lang="en-US" dirty="0" err="1" smtClean="0"/>
              <a:t>frenulum</a:t>
            </a:r>
            <a:r>
              <a:rPr lang="en-US" dirty="0" smtClean="0"/>
              <a:t>. Sometimes this is not good enough.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frenulum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frenulum places extra tissue between the sup rectus &amp; the globe preventing scar formation and scleral adhesion.</a:t>
            </a:r>
          </a:p>
          <a:p>
            <a:r>
              <a:rPr lang="en-US" dirty="0" smtClean="0"/>
              <a:t>When vicryl hydrolyses, the muscle slips.</a:t>
            </a:r>
          </a:p>
          <a:p>
            <a:r>
              <a:rPr lang="en-US" dirty="0" smtClean="0"/>
              <a:t>Query: a place for non-absorbable suture in SR </a:t>
            </a:r>
            <a:r>
              <a:rPr lang="en-US" dirty="0" smtClean="0"/>
              <a:t>recession – the changes seen between W5&amp;8 may have been prevented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the SO in the way of SR-sclera union?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746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the eye is </a:t>
            </a:r>
            <a:r>
              <a:rPr lang="en-US" dirty="0" err="1" smtClean="0"/>
              <a:t>infraducted</a:t>
            </a:r>
            <a:r>
              <a:rPr lang="en-US" dirty="0" smtClean="0"/>
              <a:t>, the SO is out of the way.</a:t>
            </a:r>
          </a:p>
          <a:p>
            <a:r>
              <a:rPr lang="en-US" dirty="0" smtClean="0"/>
              <a:t>W</a:t>
            </a:r>
            <a:r>
              <a:rPr lang="en-US" dirty="0" smtClean="0"/>
              <a:t>hen the eye is in primary, the SO is very much in the way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infraduction</a:t>
            </a:r>
            <a:r>
              <a:rPr lang="en-US" dirty="0" smtClean="0"/>
              <a:t> we can be falsely reassured  that the SO tendon is no problem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2" y="2322965"/>
            <a:ext cx="4859338" cy="43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lesson?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under- </a:t>
            </a:r>
            <a:r>
              <a:rPr lang="en-US" dirty="0" err="1" smtClean="0"/>
              <a:t>recognised</a:t>
            </a:r>
            <a:r>
              <a:rPr lang="en-US" dirty="0" smtClean="0"/>
              <a:t> anatomical barriers to normal SR-sclera scar formation</a:t>
            </a:r>
          </a:p>
          <a:p>
            <a:r>
              <a:rPr lang="en-US" dirty="0" smtClean="0"/>
              <a:t>Watch for </a:t>
            </a:r>
            <a:r>
              <a:rPr lang="en-US" dirty="0" err="1" smtClean="0"/>
              <a:t>frenulum</a:t>
            </a:r>
            <a:endParaRPr lang="en-US" dirty="0" smtClean="0"/>
          </a:p>
          <a:p>
            <a:r>
              <a:rPr lang="en-US" dirty="0" smtClean="0"/>
              <a:t>Consider non-absorbable suture routinely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4" descr="http://www.mafdali.co.il/files_media/4bd78f9a66e1fe54388c842f305ff2c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6" y="609600"/>
            <a:ext cx="9006088" cy="59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62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mechanisms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Slips in month 2 because Sup </a:t>
            </a:r>
            <a:r>
              <a:rPr lang="en-US" dirty="0" err="1" smtClean="0"/>
              <a:t>obl</a:t>
            </a:r>
            <a:r>
              <a:rPr lang="en-US" dirty="0" smtClean="0"/>
              <a:t> is in the way</a:t>
            </a:r>
          </a:p>
          <a:p>
            <a:r>
              <a:rPr lang="en-US" b="1" dirty="0" smtClean="0"/>
              <a:t>2. Slips on day 2</a:t>
            </a:r>
          </a:p>
          <a:p>
            <a:r>
              <a:rPr lang="en-US" dirty="0" smtClean="0"/>
              <a:t>3. slips in month 2, not sure why</a:t>
            </a:r>
          </a:p>
          <a:p>
            <a:r>
              <a:rPr lang="en-US" dirty="0" smtClean="0"/>
              <a:t>4. after blowout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r>
              <a:rPr lang="en-US" dirty="0" smtClean="0"/>
              <a:t> 2 </a:t>
            </a:r>
            <a:r>
              <a:rPr lang="en-US" dirty="0" smtClean="0"/>
              <a:t>: </a:t>
            </a:r>
            <a:r>
              <a:rPr lang="en-US" dirty="0" smtClean="0"/>
              <a:t>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age of 2yo: apparent L SOP.</a:t>
            </a:r>
          </a:p>
          <a:p>
            <a:r>
              <a:rPr lang="en-US" dirty="0" smtClean="0"/>
              <a:t>HT to R 20 deg, FT to R.</a:t>
            </a:r>
          </a:p>
          <a:p>
            <a:r>
              <a:rPr lang="en-US" dirty="0" smtClean="0"/>
              <a:t>Feb 1976 age 3: LIO </a:t>
            </a:r>
            <a:r>
              <a:rPr lang="en-US" dirty="0" err="1" smtClean="0"/>
              <a:t>myectomy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Post op: consecutive RH, RSR OA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July 1976: slanted (!) RSR recess, 4mm nasal edge, 3mm temporal edge</a:t>
            </a:r>
            <a:endParaRPr lang="en-US" dirty="0"/>
          </a:p>
        </p:txBody>
      </p:sp>
      <p:pic>
        <p:nvPicPr>
          <p:cNvPr id="4" name="Picture 2" descr="C:\Users\ORLY\Desktop\DH pre-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3923" y="481528"/>
            <a:ext cx="3257230" cy="24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7818380"/>
              </p:ext>
            </p:extLst>
          </p:nvPr>
        </p:nvGraphicFramePr>
        <p:xfrm>
          <a:off x="457200" y="1600200"/>
          <a:ext cx="8229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 gaze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gaze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LH (Left hyper in Δ</a:t>
                      </a:r>
                      <a:r>
                        <a:rPr lang="en-US" dirty="0" smtClean="0"/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dirty="0" smtClean="0"/>
                        <a:t>  R      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L       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              </a:t>
                      </a:r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             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 R   </a:t>
                      </a:r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      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 L 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Esotropia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b="1" dirty="0" smtClean="0"/>
                        <a:t>in </a:t>
                      </a:r>
                      <a:r>
                        <a:rPr lang="en-US" sz="2400" b="1" dirty="0" err="1" smtClean="0"/>
                        <a:t>Δ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    </a:t>
                      </a:r>
                      <a:r>
                        <a:rPr lang="en-US" dirty="0" smtClean="0"/>
                        <a:t>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  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  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r>
                        <a:rPr lang="en-US" dirty="0" smtClean="0"/>
                        <a:t>     20</a:t>
                      </a:r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268686"/>
            <a:ext cx="107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LSO-, LIR-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mechanisms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Slips in month 2 because Sup </a:t>
            </a:r>
            <a:r>
              <a:rPr lang="en-US" b="1" dirty="0" err="1" smtClean="0"/>
              <a:t>obl</a:t>
            </a:r>
            <a:r>
              <a:rPr lang="en-US" b="1" dirty="0" smtClean="0"/>
              <a:t> is in the way</a:t>
            </a:r>
          </a:p>
          <a:p>
            <a:r>
              <a:rPr lang="en-US" dirty="0" smtClean="0"/>
              <a:t>2. Slips on day 2</a:t>
            </a:r>
          </a:p>
          <a:p>
            <a:r>
              <a:rPr lang="en-US" dirty="0" smtClean="0"/>
              <a:t>3. slips in month 2, not sure why</a:t>
            </a:r>
          </a:p>
          <a:p>
            <a:r>
              <a:rPr lang="en-US" dirty="0" smtClean="0"/>
              <a:t>4. after blowout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  surgery #1  20 Jan2012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Findings:</a:t>
            </a:r>
            <a:r>
              <a:rPr lang="en-AU" dirty="0" smtClean="0"/>
              <a:t>     </a:t>
            </a:r>
            <a:r>
              <a:rPr lang="en-US" dirty="0" smtClean="0"/>
              <a:t>Tight LSR</a:t>
            </a:r>
            <a:endParaRPr lang="en-AU" dirty="0" smtClean="0"/>
          </a:p>
          <a:p>
            <a:r>
              <a:rPr lang="en-US" b="1" dirty="0" smtClean="0"/>
              <a:t>Surgery</a:t>
            </a:r>
            <a:r>
              <a:rPr lang="en-US" b="1" dirty="0" smtClean="0"/>
              <a:t>:  for LH and V- ET</a:t>
            </a:r>
            <a:endParaRPr lang="en-AU" dirty="0" smtClean="0"/>
          </a:p>
          <a:p>
            <a:r>
              <a:rPr lang="en-US" dirty="0" smtClean="0"/>
              <a:t>LSR recess 2mm</a:t>
            </a:r>
            <a:r>
              <a:rPr lang="en-US" dirty="0" smtClean="0"/>
              <a:t> </a:t>
            </a:r>
            <a:r>
              <a:rPr lang="en-US" dirty="0" smtClean="0"/>
              <a:t>&amp;</a:t>
            </a:r>
            <a:r>
              <a:rPr lang="en-US" dirty="0" smtClean="0"/>
              <a:t> </a:t>
            </a:r>
            <a:r>
              <a:rPr lang="en-US" dirty="0" smtClean="0"/>
              <a:t>temporal transposition </a:t>
            </a:r>
            <a:r>
              <a:rPr lang="en-US" sz="2824" dirty="0" smtClean="0"/>
              <a:t>[to temporal edge of insertion]</a:t>
            </a:r>
            <a:r>
              <a:rPr lang="en-US" dirty="0" smtClean="0"/>
              <a:t>; adjustable, 6/0 vicryl</a:t>
            </a:r>
            <a:r>
              <a:rPr lang="en-US" dirty="0" smtClean="0"/>
              <a:t> </a:t>
            </a:r>
            <a:endParaRPr lang="en-AU" dirty="0" smtClean="0"/>
          </a:p>
          <a:p>
            <a:r>
              <a:rPr lang="en-US" sz="2857" dirty="0" smtClean="0"/>
              <a:t>RIR </a:t>
            </a:r>
            <a:r>
              <a:rPr lang="en-US" sz="2857" dirty="0"/>
              <a:t>fixed recession 3.5mm, 6/0 </a:t>
            </a:r>
            <a:r>
              <a:rPr lang="en-US" sz="2857" dirty="0" err="1"/>
              <a:t>mersilene</a:t>
            </a:r>
            <a:endParaRPr lang="en-AU" sz="2857" dirty="0"/>
          </a:p>
          <a:p>
            <a:r>
              <a:rPr lang="en-US" sz="2857" dirty="0" smtClean="0"/>
              <a:t>LMR recess 3, slung back from lower pole </a:t>
            </a:r>
            <a:r>
              <a:rPr lang="en-US" sz="2857" dirty="0" smtClean="0"/>
              <a:t>insertion, </a:t>
            </a:r>
            <a:r>
              <a:rPr lang="en-US" sz="2857" dirty="0" smtClean="0"/>
              <a:t>adjustable</a:t>
            </a:r>
            <a:r>
              <a:rPr lang="en-AU" sz="2857" dirty="0" smtClean="0"/>
              <a:t>, </a:t>
            </a:r>
            <a:r>
              <a:rPr lang="en-US" sz="2857" dirty="0" smtClean="0"/>
              <a:t>6/0 vicryl</a:t>
            </a:r>
            <a:endParaRPr lang="en-AU" sz="2857" dirty="0" smtClean="0"/>
          </a:p>
          <a:p>
            <a:r>
              <a:rPr lang="en-US" sz="2857" dirty="0" smtClean="0"/>
              <a:t>RMR disinsert upper 2/</a:t>
            </a:r>
            <a:r>
              <a:rPr lang="en-US" sz="2857" dirty="0" smtClean="0"/>
              <a:t>3	</a:t>
            </a:r>
            <a:endParaRPr lang="en-AU" sz="2857" dirty="0" smtClean="0"/>
          </a:p>
          <a:p>
            <a:r>
              <a:rPr lang="en-US" b="1" dirty="0" smtClean="0"/>
              <a:t>Adjustment:</a:t>
            </a:r>
            <a:endParaRPr lang="en-AU" dirty="0" smtClean="0"/>
          </a:p>
          <a:p>
            <a:r>
              <a:rPr lang="en-US" dirty="0" smtClean="0"/>
              <a:t>Friday night / Sat am:</a:t>
            </a:r>
            <a:endParaRPr lang="en-AU" dirty="0" smtClean="0"/>
          </a:p>
          <a:p>
            <a:r>
              <a:rPr lang="en-US" dirty="0" smtClean="0"/>
              <a:t>No diplopia. Cover test perfect D&amp;N.	Tied off</a:t>
            </a:r>
            <a:endParaRPr lang="en-A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Diplopia recurred within hours of leaving hospital…reversal of pre-op diplopia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 gaze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gaze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Right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 hyper  </a:t>
                      </a:r>
                      <a:r>
                        <a:rPr lang="en-US" sz="2400" b="1" dirty="0" err="1" smtClean="0"/>
                        <a:t>Δ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      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Exotropia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Δ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   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91200"/>
            <a:ext cx="212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LSR 3-/ RIO 3+,LIO 2-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Photos 30 </a:t>
            </a:r>
            <a:r>
              <a:rPr lang="en-US" dirty="0" smtClean="0"/>
              <a:t>Jan (10d post op)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ORLY\Desktop\DH LSR s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515" y="1305040"/>
            <a:ext cx="7024914" cy="5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7181" y="2078328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Looks like LSR UA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  surgery #2  3 Feb 2012 (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Findings (</a:t>
            </a:r>
            <a:r>
              <a:rPr lang="en-US" dirty="0" smtClean="0"/>
              <a:t>2w </a:t>
            </a:r>
            <a:r>
              <a:rPr lang="en-US" dirty="0"/>
              <a:t>postop) </a:t>
            </a:r>
            <a:r>
              <a:rPr lang="en-US" b="1" dirty="0" smtClean="0"/>
              <a:t>:</a:t>
            </a:r>
            <a:endParaRPr lang="en-AU" dirty="0" smtClean="0"/>
          </a:p>
          <a:p>
            <a:r>
              <a:rPr lang="en-US" dirty="0" smtClean="0"/>
              <a:t>LSR 6mm from insertion (had rec 2mm)</a:t>
            </a:r>
            <a:endParaRPr lang="en-AU" dirty="0" smtClean="0"/>
          </a:p>
          <a:p>
            <a:r>
              <a:rPr lang="en-US" dirty="0" smtClean="0"/>
              <a:t>RIR 10mm from </a:t>
            </a:r>
            <a:r>
              <a:rPr lang="en-US" dirty="0" err="1" smtClean="0"/>
              <a:t>limbus</a:t>
            </a:r>
            <a:r>
              <a:rPr lang="en-US" dirty="0" smtClean="0"/>
              <a:t> (had 3.5mm fixed rec)</a:t>
            </a:r>
            <a:endParaRPr lang="en-AU" dirty="0" smtClean="0"/>
          </a:p>
          <a:p>
            <a:r>
              <a:rPr lang="en-US" b="1" dirty="0" smtClean="0"/>
              <a:t>Surgery:</a:t>
            </a:r>
            <a:endParaRPr lang="en-AU" dirty="0" smtClean="0"/>
          </a:p>
          <a:p>
            <a:r>
              <a:rPr lang="en-US" dirty="0" smtClean="0"/>
              <a:t>LSR advance to insertion with 6/0 </a:t>
            </a:r>
            <a:r>
              <a:rPr lang="en-US" dirty="0" err="1" smtClean="0"/>
              <a:t>mersilene</a:t>
            </a:r>
            <a:r>
              <a:rPr lang="en-US" dirty="0" smtClean="0"/>
              <a:t> &amp; 5/0 </a:t>
            </a:r>
            <a:r>
              <a:rPr lang="en-US" dirty="0" err="1" smtClean="0"/>
              <a:t>v</a:t>
            </a:r>
            <a:endParaRPr lang="en-AU" dirty="0" smtClean="0"/>
          </a:p>
          <a:p>
            <a:r>
              <a:rPr lang="en-US" b="1" dirty="0" smtClean="0"/>
              <a:t>Adjustment</a:t>
            </a:r>
            <a:r>
              <a:rPr lang="en-US" b="1" dirty="0" smtClean="0"/>
              <a:t>:</a:t>
            </a:r>
            <a:endParaRPr lang="en-AU" dirty="0" smtClean="0"/>
          </a:p>
          <a:p>
            <a:r>
              <a:rPr lang="en-US" dirty="0" smtClean="0"/>
              <a:t>6pm Friday: single vision</a:t>
            </a:r>
            <a:endParaRPr lang="en-AU" dirty="0" smtClean="0"/>
          </a:p>
          <a:p>
            <a:r>
              <a:rPr lang="en-US" dirty="0" smtClean="0"/>
              <a:t>9am Saturday: same. Tied off</a:t>
            </a:r>
            <a:endParaRPr lang="en-A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ORLY\Desktop\IMG_0353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0381"/>
            <a:ext cx="4608285" cy="614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ORLY\Desktop\IMG_0354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518" y="782447"/>
            <a:ext cx="4629235" cy="61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הסבר קווי 1 5"/>
          <p:cNvSpPr/>
          <p:nvPr/>
        </p:nvSpPr>
        <p:spPr>
          <a:xfrm>
            <a:off x="2500103" y="1417638"/>
            <a:ext cx="1453664" cy="575941"/>
          </a:xfrm>
          <a:prstGeom prst="borderCallout1">
            <a:avLst>
              <a:gd name="adj1" fmla="val 390280"/>
              <a:gd name="adj2" fmla="val -30913"/>
              <a:gd name="adj3" fmla="val 77473"/>
              <a:gd name="adj4" fmla="val 3319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rgbClr val="FFFF00"/>
                </a:solidFill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</a:rPr>
              <a:t>knot</a:t>
            </a:r>
            <a:endParaRPr lang="he-IL" sz="2400" b="1" dirty="0">
              <a:solidFill>
                <a:srgbClr val="FFFF00"/>
              </a:solidFill>
            </a:endParaRPr>
          </a:p>
        </p:txBody>
      </p:sp>
      <p:sp>
        <p:nvSpPr>
          <p:cNvPr id="7" name="הסבר קווי 1 6"/>
          <p:cNvSpPr/>
          <p:nvPr/>
        </p:nvSpPr>
        <p:spPr>
          <a:xfrm>
            <a:off x="457200" y="5649831"/>
            <a:ext cx="1453664" cy="997712"/>
          </a:xfrm>
          <a:prstGeom prst="borderCallout1">
            <a:avLst>
              <a:gd name="adj1" fmla="val -148168"/>
              <a:gd name="adj2" fmla="val 110945"/>
              <a:gd name="adj3" fmla="val 47220"/>
              <a:gd name="adj4" fmla="val -123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original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LSR </a:t>
            </a:r>
            <a:r>
              <a:rPr lang="en-US" sz="2400" b="1" dirty="0" smtClean="0">
                <a:solidFill>
                  <a:srgbClr val="FFFF00"/>
                </a:solidFill>
              </a:rPr>
              <a:t>insertion</a:t>
            </a:r>
            <a:endParaRPr lang="he-IL" sz="2400" b="1" dirty="0">
              <a:solidFill>
                <a:srgbClr val="FFFF00"/>
              </a:solidFill>
            </a:endParaRPr>
          </a:p>
        </p:txBody>
      </p:sp>
      <p:sp>
        <p:nvSpPr>
          <p:cNvPr id="8" name="הסבר קווי 1 7"/>
          <p:cNvSpPr/>
          <p:nvPr/>
        </p:nvSpPr>
        <p:spPr>
          <a:xfrm>
            <a:off x="7577574" y="782447"/>
            <a:ext cx="1566426" cy="2943051"/>
          </a:xfrm>
          <a:prstGeom prst="borderCallout1">
            <a:avLst>
              <a:gd name="adj1" fmla="val 47421"/>
              <a:gd name="adj2" fmla="val 102971"/>
              <a:gd name="adj3" fmla="val 123601"/>
              <a:gd name="adj4" fmla="val -9708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rgbClr val="FFFF00"/>
                </a:solidFill>
              </a:rPr>
              <a:t>The slip knot is in place 6mm from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the original insertion</a:t>
            </a:r>
            <a:br>
              <a:rPr lang="en-US" sz="2400" b="1" dirty="0">
                <a:solidFill>
                  <a:srgbClr val="FFFF00"/>
                </a:solidFill>
              </a:rPr>
            </a:br>
            <a:endParaRPr lang="he-IL" sz="2400" b="1" dirty="0">
              <a:solidFill>
                <a:srgbClr val="FFFF00"/>
              </a:solidFill>
            </a:endParaRPr>
          </a:p>
        </p:txBody>
      </p:sp>
      <p:sp>
        <p:nvSpPr>
          <p:cNvPr id="11" name="הסבר קווי 1 10"/>
          <p:cNvSpPr/>
          <p:nvPr/>
        </p:nvSpPr>
        <p:spPr>
          <a:xfrm>
            <a:off x="3729475" y="5617566"/>
            <a:ext cx="857043" cy="694565"/>
          </a:xfrm>
          <a:prstGeom prst="borderCallout1">
            <a:avLst>
              <a:gd name="adj1" fmla="val -175874"/>
              <a:gd name="adj2" fmla="val -69105"/>
              <a:gd name="adj3" fmla="val 47220"/>
              <a:gd name="adj4" fmla="val -123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L</a:t>
            </a:r>
            <a:r>
              <a:rPr lang="en-US" sz="2400" b="1" dirty="0" smtClean="0">
                <a:solidFill>
                  <a:srgbClr val="FFFF00"/>
                </a:solidFill>
              </a:rPr>
              <a:t>SR</a:t>
            </a:r>
            <a:endParaRPr lang="he-IL" sz="2400" b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608285" y="4753212"/>
            <a:ext cx="2626105" cy="13729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0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Possible </a:t>
            </a:r>
            <a:r>
              <a:rPr lang="en-US" dirty="0"/>
              <a:t>mechanism: </a:t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LSR had </a:t>
            </a:r>
            <a:r>
              <a:rPr lang="en-US" dirty="0" smtClean="0"/>
              <a:t>slipped 6mm overnight before I saw him, &amp; adhesion </a:t>
            </a:r>
            <a:r>
              <a:rPr lang="en-US" dirty="0" smtClean="0"/>
              <a:t>to frenulum had prevented</a:t>
            </a:r>
            <a:r>
              <a:rPr lang="en-US" dirty="0" smtClean="0"/>
              <a:t> </a:t>
            </a:r>
            <a:r>
              <a:rPr lang="en-US" dirty="0" smtClean="0"/>
              <a:t>the LSR from </a:t>
            </a:r>
            <a:r>
              <a:rPr lang="en-US" dirty="0" smtClean="0"/>
              <a:t> </a:t>
            </a:r>
            <a:r>
              <a:rPr lang="en-US" dirty="0" smtClean="0"/>
              <a:t>‘taking up the slack’.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did ‘take up the slack’ ~24h after the surgery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lesson?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superior rectus recession with adjustable and an absorbable suture less reliable than:</a:t>
            </a:r>
          </a:p>
          <a:p>
            <a:r>
              <a:rPr lang="en-US" dirty="0" smtClean="0"/>
              <a:t>1. best guess fixed recession with non-absorbable suture?</a:t>
            </a:r>
          </a:p>
          <a:p>
            <a:r>
              <a:rPr lang="en-US" dirty="0" smtClean="0"/>
              <a:t>2. </a:t>
            </a:r>
            <a:r>
              <a:rPr lang="en-US" dirty="0" smtClean="0"/>
              <a:t>best guess fixed recession with non-absorbable </a:t>
            </a:r>
            <a:r>
              <a:rPr lang="en-US" dirty="0" smtClean="0"/>
              <a:t>suture, with plan to re-operate on D7 as a routine for an imperfect result? [</a:t>
            </a:r>
            <a:r>
              <a:rPr lang="en-US" dirty="0" err="1" smtClean="0"/>
              <a:t>Cossari</a:t>
            </a:r>
            <a:r>
              <a:rPr lang="en-US" dirty="0" smtClean="0"/>
              <a:t> delayed insertion]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C:\Users\ORLY\Desktop\IMGP3380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28" y="89469"/>
            <a:ext cx="8927947" cy="66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mechanisms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Slips in month 2 because Sup </a:t>
            </a:r>
            <a:r>
              <a:rPr lang="en-US" dirty="0" err="1" smtClean="0"/>
              <a:t>obl</a:t>
            </a:r>
            <a:r>
              <a:rPr lang="en-US" dirty="0" smtClean="0"/>
              <a:t> is in the way</a:t>
            </a:r>
          </a:p>
          <a:p>
            <a:r>
              <a:rPr lang="en-US" dirty="0" smtClean="0"/>
              <a:t>2. Slips on day 2</a:t>
            </a:r>
          </a:p>
          <a:p>
            <a:r>
              <a:rPr lang="en-US" dirty="0" smtClean="0"/>
              <a:t>3</a:t>
            </a:r>
            <a:r>
              <a:rPr lang="en-US" b="1" dirty="0" smtClean="0"/>
              <a:t>. Slips in month 2, not sure why, </a:t>
            </a:r>
          </a:p>
          <a:p>
            <a:r>
              <a:rPr lang="en-US" dirty="0" smtClean="0"/>
              <a:t>4. after blowout, and </a:t>
            </a:r>
            <a:r>
              <a:rPr lang="en-US" dirty="0" smtClean="0"/>
              <a:t>after surgery #4 is still not OK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#3. Slips in M2, not sure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67 yo with vertical diplopia 7-8 yrs</a:t>
            </a:r>
          </a:p>
          <a:p>
            <a:r>
              <a:rPr lang="en-US" dirty="0" smtClean="0"/>
              <a:t>2 episodes head injury 45 yrs ago</a:t>
            </a:r>
          </a:p>
          <a:p>
            <a:r>
              <a:rPr lang="en-US" dirty="0" smtClean="0"/>
              <a:t>MRI: atrophic RSO</a:t>
            </a:r>
          </a:p>
          <a:p>
            <a:r>
              <a:rPr lang="en-US" dirty="0" smtClean="0"/>
              <a:t>Wears progressively increasing </a:t>
            </a:r>
            <a:r>
              <a:rPr lang="en-US" dirty="0" err="1" smtClean="0"/>
              <a:t>Δ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36057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 Hyper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R        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L</a:t>
                      </a:r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             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        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 R  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 L   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Case 1: KE, 65yo</a:t>
            </a:r>
            <a:br>
              <a:rPr lang="en-US" dirty="0" smtClean="0"/>
            </a:br>
            <a:r>
              <a:rPr lang="en-AU" dirty="0" smtClean="0"/>
              <a:t> </a:t>
            </a:r>
            <a:r>
              <a:rPr lang="en-AU" sz="2667" dirty="0" smtClean="0"/>
              <a:t>40 yrs ago: closed head injury. No LOC. 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98436" cy="4936067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6 </a:t>
            </a:r>
            <a:r>
              <a:rPr lang="en-AU" dirty="0" err="1" smtClean="0"/>
              <a:t>y</a:t>
            </a:r>
            <a:r>
              <a:rPr lang="en-AU" dirty="0" smtClean="0"/>
              <a:t> ago: another ophthalmologist. 16Δ LH. LIO </a:t>
            </a:r>
            <a:r>
              <a:rPr lang="en-AU" dirty="0" err="1" smtClean="0"/>
              <a:t>myectomy</a:t>
            </a:r>
            <a:r>
              <a:rPr lang="en-AU" dirty="0" smtClean="0"/>
              <a:t>. </a:t>
            </a:r>
          </a:p>
          <a:p>
            <a:r>
              <a:rPr lang="en-AU" dirty="0" smtClean="0"/>
              <a:t>3 </a:t>
            </a:r>
            <a:r>
              <a:rPr lang="en-AU" dirty="0" err="1" smtClean="0"/>
              <a:t>w</a:t>
            </a:r>
            <a:r>
              <a:rPr lang="en-AU" dirty="0" smtClean="0"/>
              <a:t> post op 8Δ LH. Pt recalls no change to diplopia or head tilt. </a:t>
            </a:r>
          </a:p>
          <a:p>
            <a:endParaRPr lang="en-AU" dirty="0" smtClean="0"/>
          </a:p>
          <a:p>
            <a:r>
              <a:rPr lang="en-AU" dirty="0" smtClean="0"/>
              <a:t>Now c/o : </a:t>
            </a:r>
            <a:r>
              <a:rPr lang="en-AU" b="1" dirty="0" smtClean="0"/>
              <a:t>vertical diplopia &amp;  head tilt [giving neck pain]</a:t>
            </a:r>
          </a:p>
          <a:p>
            <a:endParaRPr lang="en-AU" dirty="0" smtClean="0"/>
          </a:p>
          <a:p>
            <a:r>
              <a:rPr lang="en-AU" dirty="0" smtClean="0"/>
              <a:t>MRI: atrophic LSO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AU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4906923"/>
              </p:ext>
            </p:extLst>
          </p:nvPr>
        </p:nvGraphicFramePr>
        <p:xfrm>
          <a:off x="3155636" y="2107305"/>
          <a:ext cx="5869803" cy="37624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56601"/>
                <a:gridCol w="1956601"/>
                <a:gridCol w="1956601"/>
              </a:tblGrid>
              <a:tr h="41861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Up right       LH </a:t>
                      </a:r>
                      <a:r>
                        <a:rPr lang="en-US" b="1" dirty="0" smtClean="0"/>
                        <a:t>8</a:t>
                      </a:r>
                    </a:p>
                    <a:p>
                      <a:r>
                        <a:rPr lang="en-US" sz="1600" b="0" i="1" dirty="0" smtClean="0"/>
                        <a:t>‘8’ 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c.f. </a:t>
                      </a:r>
                      <a:r>
                        <a:rPr lang="en-US" sz="1600" b="0" i="1" dirty="0" smtClean="0"/>
                        <a:t>‘20+’ reflects the IO-</a:t>
                      </a:r>
                      <a:r>
                        <a:rPr lang="en-US" sz="1600" b="0" i="1" baseline="0" dirty="0" smtClean="0"/>
                        <a:t> surgery </a:t>
                      </a:r>
                      <a:endParaRPr lang="en-US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Up          </a:t>
                      </a:r>
                      <a:r>
                        <a:rPr lang="en-US" b="0" baseline="0" dirty="0" smtClean="0"/>
                        <a:t> X6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Up left       LH 10</a:t>
                      </a:r>
                      <a:endParaRPr lang="en-US" b="0" dirty="0"/>
                    </a:p>
                  </a:txBody>
                  <a:tcPr/>
                </a:tc>
              </a:tr>
              <a:tr h="418616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r>
                        <a:rPr lang="en-US" baseline="0" dirty="0" smtClean="0"/>
                        <a:t>            LH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 </a:t>
                      </a:r>
                      <a:r>
                        <a:rPr lang="en-US" b="1" dirty="0" smtClean="0"/>
                        <a:t>LH 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           LH 16</a:t>
                      </a:r>
                      <a:endParaRPr lang="en-US" dirty="0"/>
                    </a:p>
                  </a:txBody>
                  <a:tcPr/>
                </a:tc>
              </a:tr>
              <a:tr h="418616">
                <a:tc>
                  <a:txBody>
                    <a:bodyPr/>
                    <a:lstStyle/>
                    <a:p>
                      <a:r>
                        <a:rPr lang="en-US" dirty="0" smtClean="0"/>
                        <a:t>Down right</a:t>
                      </a:r>
                      <a:r>
                        <a:rPr lang="en-US" baseline="0" dirty="0" smtClean="0"/>
                        <a:t> LH </a:t>
                      </a:r>
                      <a:r>
                        <a:rPr lang="en-US" b="1" baseline="0" dirty="0" smtClean="0"/>
                        <a:t>20+ 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LSO 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UA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r>
                        <a:rPr lang="en-US" baseline="0" dirty="0" smtClean="0"/>
                        <a:t> left  LH </a:t>
                      </a:r>
                      <a:r>
                        <a:rPr lang="en-US" b="1" baseline="0" dirty="0" smtClean="0"/>
                        <a:t>14</a:t>
                      </a:r>
                    </a:p>
                    <a:p>
                      <a:r>
                        <a:rPr lang="en-US" sz="1600" i="1" baseline="0" dirty="0" smtClean="0"/>
                        <a:t>‘14’ c.f. ‘10’ reflects tight LSR</a:t>
                      </a:r>
                      <a:endParaRPr lang="en-US" sz="1600" i="1" dirty="0"/>
                    </a:p>
                  </a:txBody>
                  <a:tcPr/>
                </a:tc>
              </a:tr>
              <a:tr h="418616">
                <a:tc>
                  <a:txBody>
                    <a:bodyPr/>
                    <a:lstStyle/>
                    <a:p>
                      <a:r>
                        <a:rPr lang="en-US" dirty="0" smtClean="0"/>
                        <a:t>L tilt              LH 30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baseline="0" dirty="0" smtClean="0"/>
                        <a:t>reflects L SOP &amp; tight LSR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tilt        LH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254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Head tilt R 15 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15Δ BD LE small range single 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LIO+, LSO-, LIR-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Findings:</a:t>
            </a:r>
            <a:r>
              <a:rPr lang="en-US" dirty="0" smtClean="0"/>
              <a:t>     RSR </a:t>
            </a:r>
            <a:r>
              <a:rPr lang="en-US" dirty="0" smtClean="0"/>
              <a:t>a little tight, RSO not floppy</a:t>
            </a:r>
          </a:p>
          <a:p>
            <a:r>
              <a:rPr lang="en-US" b="1" dirty="0" smtClean="0"/>
              <a:t>Surgery:</a:t>
            </a:r>
            <a:endParaRPr lang="en-US" dirty="0" smtClean="0"/>
          </a:p>
          <a:p>
            <a:r>
              <a:rPr lang="en-US" dirty="0" smtClean="0"/>
              <a:t>RSR recess 2mm, 6/0 V, </a:t>
            </a:r>
            <a:r>
              <a:rPr lang="en-US" dirty="0" err="1" smtClean="0"/>
              <a:t>adj</a:t>
            </a:r>
            <a:endParaRPr lang="en-US" dirty="0" smtClean="0"/>
          </a:p>
          <a:p>
            <a:r>
              <a:rPr lang="en-US" dirty="0" smtClean="0"/>
              <a:t>LIR: resect 3mm, recess 6mm with 6/0 </a:t>
            </a:r>
            <a:r>
              <a:rPr lang="en-US" dirty="0" err="1" smtClean="0"/>
              <a:t>mersilene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5/0 V also sutured through muscle / insertion [‘braces’]</a:t>
            </a:r>
            <a:endParaRPr lang="en-US" dirty="0" smtClean="0"/>
          </a:p>
          <a:p>
            <a:r>
              <a:rPr lang="en-US" u="sng" dirty="0" smtClean="0"/>
              <a:t>Next morning: </a:t>
            </a:r>
            <a:endParaRPr lang="en-US" dirty="0" smtClean="0"/>
          </a:p>
          <a:p>
            <a:r>
              <a:rPr lang="en-US" dirty="0" smtClean="0"/>
              <a:t>Vertical Fusion Range @  Arms Length  BD R8, L5</a:t>
            </a:r>
            <a:endParaRPr lang="en-US" dirty="0" smtClean="0"/>
          </a:p>
          <a:p>
            <a:r>
              <a:rPr lang="en-US" dirty="0" smtClean="0"/>
              <a:t>Range Single good to R &amp; down, less to L &amp; up.</a:t>
            </a:r>
          </a:p>
          <a:p>
            <a:r>
              <a:rPr lang="en-US" dirty="0" smtClean="0"/>
              <a:t>Sutures </a:t>
            </a:r>
            <a:r>
              <a:rPr lang="en-US" dirty="0" smtClean="0"/>
              <a:t>tied off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recurs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hyper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6319" y="4676237"/>
            <a:ext cx="519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 SV with 8^ BD RE prism</a:t>
            </a:r>
          </a:p>
          <a:p>
            <a:r>
              <a:rPr lang="en-US" dirty="0" smtClean="0"/>
              <a:t>3w later: has intermittent single vision without prism, </a:t>
            </a:r>
          </a:p>
          <a:p>
            <a:r>
              <a:rPr lang="en-US" dirty="0" smtClean="0"/>
              <a:t>and wears prism most of the time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photos on D1 after surgery and week 8-9 that I will prepare as </a:t>
            </a:r>
            <a:r>
              <a:rPr lang="en-US" dirty="0" err="1" smtClean="0"/>
              <a:t>ppts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M2 slippage probably due to SO being in the way of proper SR- sclera union</a:t>
            </a:r>
          </a:p>
          <a:p>
            <a:r>
              <a:rPr lang="en-US" dirty="0" smtClean="0"/>
              <a:t>Would be better with Mersilene  -would not have happened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mechanisms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Slips in month 2 because Sup </a:t>
            </a:r>
            <a:r>
              <a:rPr lang="en-US" dirty="0" err="1" smtClean="0"/>
              <a:t>obl</a:t>
            </a:r>
            <a:r>
              <a:rPr lang="en-US" dirty="0" smtClean="0"/>
              <a:t> is in the way</a:t>
            </a:r>
          </a:p>
          <a:p>
            <a:r>
              <a:rPr lang="en-US" dirty="0" smtClean="0"/>
              <a:t>2. Slips on day 2</a:t>
            </a:r>
          </a:p>
          <a:p>
            <a:r>
              <a:rPr lang="en-US" dirty="0" smtClean="0"/>
              <a:t>3. slips in month 2, not sure why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after blowout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#4:     HB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8343" y="1600200"/>
            <a:ext cx="8338457" cy="48876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Detailed course too complex for a short talk.</a:t>
            </a:r>
          </a:p>
          <a:p>
            <a:r>
              <a:rPr lang="en-US" dirty="0" smtClean="0"/>
              <a:t>The  </a:t>
            </a:r>
            <a:r>
              <a:rPr lang="en-US" dirty="0" smtClean="0">
                <a:solidFill>
                  <a:srgbClr val="FF0000"/>
                </a:solidFill>
              </a:rPr>
              <a:t>RECURRENT SLIPPAGE OF LSR </a:t>
            </a:r>
            <a:r>
              <a:rPr lang="en-US" dirty="0" smtClean="0"/>
              <a:t>was possibly compounded by: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Contralateral B/O #</a:t>
            </a:r>
          </a:p>
          <a:p>
            <a:pPr>
              <a:buNone/>
            </a:pPr>
            <a:r>
              <a:rPr lang="en-US" dirty="0" smtClean="0"/>
              <a:t>	complex mechanics – probable muscle belly damage, possible nerve damage and possible  ‘flap tear’ near insertion</a:t>
            </a:r>
          </a:p>
          <a:p>
            <a:pPr>
              <a:buNone/>
            </a:pPr>
            <a:r>
              <a:rPr lang="en-US" dirty="0" smtClean="0"/>
              <a:t>These complex mechanics in the injured eye cause very </a:t>
            </a:r>
            <a:r>
              <a:rPr lang="en-US" dirty="0" err="1" smtClean="0"/>
              <a:t>incomitant</a:t>
            </a:r>
            <a:r>
              <a:rPr lang="en-US" dirty="0" smtClean="0"/>
              <a:t> squint, and have complex secondary effects on fellow eye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Polydoctoring</a:t>
            </a:r>
            <a:r>
              <a:rPr lang="en-US" dirty="0" smtClean="0"/>
              <a:t> </a:t>
            </a:r>
            <a:r>
              <a:rPr lang="en-US" dirty="0" smtClean="0"/>
              <a:t>(3</a:t>
            </a:r>
            <a:r>
              <a:rPr lang="en-US" dirty="0" smtClean="0"/>
              <a:t> squint </a:t>
            </a:r>
            <a:r>
              <a:rPr lang="en-US" dirty="0" err="1" smtClean="0"/>
              <a:t>VMOs</a:t>
            </a:r>
            <a:r>
              <a:rPr lang="en-US" dirty="0" smtClean="0"/>
              <a:t> so far)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50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I learnt?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 is not a friendly muscle</a:t>
            </a:r>
          </a:p>
          <a:p>
            <a:r>
              <a:rPr lang="en-US" dirty="0" smtClean="0"/>
              <a:t>SO is </a:t>
            </a:r>
            <a:r>
              <a:rPr lang="en-US" dirty="0" smtClean="0"/>
              <a:t>v</a:t>
            </a:r>
            <a:r>
              <a:rPr lang="en-US" dirty="0" smtClean="0"/>
              <a:t>ery interesting, but quite a nuisance</a:t>
            </a:r>
          </a:p>
          <a:p>
            <a:r>
              <a:rPr lang="en-US" dirty="0" smtClean="0"/>
              <a:t>N</a:t>
            </a:r>
            <a:r>
              <a:rPr lang="en-US" dirty="0" smtClean="0"/>
              <a:t>on-absorbable sutures may have prevented the bad results presented today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 rectus slippage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important to separate the SR/SO connection (</a:t>
            </a:r>
            <a:r>
              <a:rPr lang="en-US" dirty="0" err="1" smtClean="0"/>
              <a:t>frenulum</a:t>
            </a:r>
            <a:r>
              <a:rPr lang="en-US" dirty="0" smtClean="0"/>
              <a:t>) when you do SR Rc and especially when you transpose. </a:t>
            </a:r>
            <a:r>
              <a:rPr lang="en-US" dirty="0" smtClean="0">
                <a:solidFill>
                  <a:srgbClr val="FF0000"/>
                </a:solidFill>
              </a:rPr>
              <a:t>Have some slides of the anatomy –anything in Wright’s atlas?...in Parks’ section in </a:t>
            </a:r>
            <a:r>
              <a:rPr lang="en-US" dirty="0" err="1" smtClean="0">
                <a:solidFill>
                  <a:srgbClr val="FF0000"/>
                </a:solidFill>
              </a:rPr>
              <a:t>duane’s?..in</a:t>
            </a:r>
            <a:r>
              <a:rPr lang="en-US" dirty="0" smtClean="0">
                <a:solidFill>
                  <a:srgbClr val="FF0000"/>
                </a:solidFill>
              </a:rPr>
              <a:t> Rosenbaum’s book?- I have wright atlas at home, - of frenulum … simple anatomy maybe?</a:t>
            </a:r>
            <a:endParaRPr lang="en-US" dirty="0" smtClean="0"/>
          </a:p>
          <a:p>
            <a:r>
              <a:rPr lang="en-US" dirty="0" smtClean="0"/>
              <a:t>If you do not separate it, then the SO drags with the SR and can lead to possible non-adherence on a hang back.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779110"/>
            <a:ext cx="4934856" cy="3541940"/>
          </a:xfrm>
        </p:spPr>
        <p:txBody>
          <a:bodyPr>
            <a:normAutofit fontScale="85000" lnSpcReduction="20000"/>
          </a:bodyPr>
          <a:lstStyle/>
          <a:p>
            <a:r>
              <a:rPr lang="en-AU" u="sng" dirty="0" smtClean="0"/>
              <a:t>Operation notes [July 22]:</a:t>
            </a:r>
            <a:endParaRPr lang="en-US" dirty="0" smtClean="0"/>
          </a:p>
          <a:p>
            <a:r>
              <a:rPr lang="en-AU" b="1" dirty="0" smtClean="0"/>
              <a:t>Findings on FDT: </a:t>
            </a:r>
            <a:r>
              <a:rPr lang="en-AU" dirty="0" smtClean="0"/>
              <a:t>LSO not </a:t>
            </a:r>
            <a:r>
              <a:rPr lang="en-AU" dirty="0" err="1" smtClean="0"/>
              <a:t>floppy</a:t>
            </a:r>
            <a:r>
              <a:rPr lang="en-AU" b="1" dirty="0" err="1" smtClean="0"/>
              <a:t>.</a:t>
            </a:r>
            <a:r>
              <a:rPr lang="en-AU" dirty="0" err="1" smtClean="0"/>
              <a:t>LSR</a:t>
            </a:r>
            <a:r>
              <a:rPr lang="en-AU" dirty="0" smtClean="0"/>
              <a:t> tight</a:t>
            </a:r>
            <a:endParaRPr lang="en-US" dirty="0" smtClean="0"/>
          </a:p>
          <a:p>
            <a:r>
              <a:rPr lang="en-AU" b="1" dirty="0" smtClean="0"/>
              <a:t>Surgery:	</a:t>
            </a:r>
            <a:r>
              <a:rPr lang="en-AU" dirty="0" smtClean="0"/>
              <a:t>LSR recess 3mm, transposed temporally to edge of insertion, adjustable, 6/0 vicryl</a:t>
            </a:r>
            <a:endParaRPr lang="en-US" dirty="0" smtClean="0"/>
          </a:p>
          <a:p>
            <a:r>
              <a:rPr lang="en-AU" dirty="0" smtClean="0"/>
              <a:t>RIR recess 3mm, fixed, 6/0 </a:t>
            </a:r>
            <a:r>
              <a:rPr lang="en-AU" dirty="0" smtClean="0"/>
              <a:t>Mersilene</a:t>
            </a:r>
            <a:endParaRPr lang="en-US" dirty="0" smtClean="0"/>
          </a:p>
        </p:txBody>
      </p:sp>
      <p:pic>
        <p:nvPicPr>
          <p:cNvPr id="4" name="Picture 3" descr="earp pre-op LIO O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06749" y="56169"/>
            <a:ext cx="3630295" cy="2722940"/>
          </a:xfrm>
          <a:prstGeom prst="rect">
            <a:avLst/>
          </a:prstGeom>
        </p:spPr>
      </p:pic>
      <p:pic>
        <p:nvPicPr>
          <p:cNvPr id="5" name="Picture 4" descr="earp pre-op LSO U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27904" y="56168"/>
            <a:ext cx="4316095" cy="2722940"/>
          </a:xfrm>
          <a:prstGeom prst="rect">
            <a:avLst/>
          </a:prstGeom>
        </p:spPr>
      </p:pic>
      <p:pic>
        <p:nvPicPr>
          <p:cNvPr id="6" name="Picture 5" descr="earp preop head tilt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827904" y="2779109"/>
            <a:ext cx="4316095" cy="303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896" y="632154"/>
            <a:ext cx="10305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LIO OA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138351" y="1688459"/>
            <a:ext cx="10305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LSO UA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r>
              <a:rPr lang="en-US" dirty="0" smtClean="0"/>
              <a:t> 3: </a:t>
            </a:r>
            <a:r>
              <a:rPr lang="en-US" dirty="0" smtClean="0"/>
              <a:t>HB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7687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46 years old, healthy , smoker.</a:t>
            </a:r>
          </a:p>
          <a:p>
            <a:pPr marL="0" indent="0">
              <a:buNone/>
            </a:pPr>
            <a:r>
              <a:rPr lang="en-US" sz="2400" dirty="0" smtClean="0"/>
              <a:t>Diplopia post RE </a:t>
            </a:r>
            <a:r>
              <a:rPr lang="en-US" sz="2400" dirty="0"/>
              <a:t>blowout </a:t>
            </a:r>
            <a:r>
              <a:rPr lang="en-US" sz="2400" dirty="0" smtClean="0"/>
              <a:t>fracture, due to assault (27/04/10)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 </a:t>
            </a:r>
            <a:r>
              <a:rPr lang="en-US" sz="2400" dirty="0"/>
              <a:t>Repair of orbital </a:t>
            </a:r>
            <a:r>
              <a:rPr lang="en-US" sz="2400" dirty="0" smtClean="0"/>
              <a:t>floor fracture with mild displacement and no muscle entrapment (23/06/10)</a:t>
            </a:r>
          </a:p>
          <a:p>
            <a:pPr marL="0" indent="0">
              <a:buNone/>
            </a:pPr>
            <a:r>
              <a:rPr lang="en-US" sz="2400" dirty="0" smtClean="0"/>
              <a:t>First seen on Squint clinic (19/11/10):</a:t>
            </a:r>
          </a:p>
          <a:p>
            <a:r>
              <a:rPr lang="en-US" sz="2400" dirty="0" smtClean="0"/>
              <a:t>AHP : Chin up</a:t>
            </a:r>
            <a:endParaRPr lang="en-US" sz="2400" dirty="0"/>
          </a:p>
          <a:p>
            <a:r>
              <a:rPr lang="en-US" sz="2400" dirty="0" smtClean="0"/>
              <a:t>PCT:  N 4 BOΔ    R Hypo 10 </a:t>
            </a:r>
            <a:r>
              <a:rPr lang="en-US" sz="2400" dirty="0" err="1" smtClean="0"/>
              <a:t>Δ</a:t>
            </a:r>
            <a:r>
              <a:rPr lang="en-US" sz="2400" dirty="0" smtClean="0"/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	        D 2 BOΔ     R Hypo 14Δ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Poor RE elevation  </a:t>
            </a:r>
            <a:r>
              <a:rPr lang="en-US" sz="2400" dirty="0"/>
              <a:t>worse in </a:t>
            </a:r>
            <a:r>
              <a:rPr lang="en-US" sz="2400" dirty="0" smtClean="0"/>
              <a:t>adduction</a:t>
            </a:r>
          </a:p>
          <a:p>
            <a:pPr marL="342900" lvl="1" indent="-342900">
              <a:buNone/>
            </a:pPr>
            <a:r>
              <a:rPr lang="en-US" sz="2400" dirty="0" smtClean="0"/>
              <a:t>Plan: RIR Rc for presumed tight RIR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LSR Rc for </a:t>
            </a:r>
            <a:r>
              <a:rPr lang="en-US" sz="2400" dirty="0" err="1" smtClean="0"/>
              <a:t>upgaze</a:t>
            </a:r>
            <a:r>
              <a:rPr lang="en-US" sz="2400" dirty="0" smtClean="0"/>
              <a:t> </a:t>
            </a:r>
            <a:r>
              <a:rPr lang="en-US" sz="2400" dirty="0" err="1" smtClean="0"/>
              <a:t>incomitance</a:t>
            </a: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6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r>
              <a:rPr lang="en-US" dirty="0" smtClean="0"/>
              <a:t> 3: </a:t>
            </a:r>
            <a:r>
              <a:rPr lang="en-US" dirty="0" smtClean="0"/>
              <a:t>HB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7687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46 years old, healthy , smoker.</a:t>
            </a:r>
          </a:p>
          <a:p>
            <a:pPr marL="0" indent="0">
              <a:buNone/>
            </a:pPr>
            <a:r>
              <a:rPr lang="en-US" sz="2400" dirty="0" smtClean="0"/>
              <a:t>Diplopia post RE </a:t>
            </a:r>
            <a:r>
              <a:rPr lang="en-US" sz="2400" dirty="0"/>
              <a:t>blowout </a:t>
            </a:r>
            <a:r>
              <a:rPr lang="en-US" sz="2400" dirty="0" smtClean="0"/>
              <a:t>fracture, due to assault</a:t>
            </a:r>
            <a:r>
              <a:rPr lang="en-US" sz="2400" dirty="0" smtClean="0"/>
              <a:t> April 2010</a:t>
            </a:r>
            <a:br>
              <a:rPr lang="en-US" sz="2400" dirty="0" smtClean="0"/>
            </a:br>
            <a:r>
              <a:rPr lang="en-US" sz="2400" dirty="0" smtClean="0"/>
              <a:t>R </a:t>
            </a:r>
            <a:r>
              <a:rPr lang="en-US" sz="2400" dirty="0"/>
              <a:t>Repair of orbital </a:t>
            </a:r>
            <a:r>
              <a:rPr lang="en-US" sz="2400" dirty="0" smtClean="0"/>
              <a:t>floor fracture with mild displacement and no muscle entrapment</a:t>
            </a:r>
            <a:r>
              <a:rPr lang="en-US" sz="2400" dirty="0" smtClean="0"/>
              <a:t> </a:t>
            </a:r>
            <a:r>
              <a:rPr lang="en-US" sz="2400" dirty="0" smtClean="0"/>
              <a:t>June 2010</a:t>
            </a:r>
          </a:p>
          <a:p>
            <a:pPr marL="0" indent="0">
              <a:buNone/>
            </a:pPr>
            <a:r>
              <a:rPr lang="en-US" sz="2400" dirty="0" smtClean="0"/>
              <a:t>First </a:t>
            </a:r>
            <a:r>
              <a:rPr lang="en-US" sz="2400" dirty="0" smtClean="0"/>
              <a:t>seen on Squint clinic</a:t>
            </a:r>
            <a:r>
              <a:rPr lang="en-US" sz="2400" dirty="0" smtClean="0"/>
              <a:t> November 2010</a:t>
            </a:r>
          </a:p>
          <a:p>
            <a:r>
              <a:rPr lang="en-US" sz="2400" dirty="0" smtClean="0"/>
              <a:t>AHP : Chin up</a:t>
            </a:r>
            <a:endParaRPr lang="en-US" sz="2400" dirty="0"/>
          </a:p>
          <a:p>
            <a:r>
              <a:rPr lang="en-US" sz="2400" dirty="0" smtClean="0"/>
              <a:t>PCT:  N 4 BOΔ    R Hypo 10 </a:t>
            </a:r>
            <a:r>
              <a:rPr lang="en-US" sz="2400" dirty="0" err="1" smtClean="0"/>
              <a:t>Δ</a:t>
            </a:r>
            <a:r>
              <a:rPr lang="en-US" sz="2400" dirty="0" smtClean="0"/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	        D 2 BOΔ     R Hypo 14Δ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Poor RE elevation  </a:t>
            </a:r>
            <a:r>
              <a:rPr lang="en-US" sz="2400" dirty="0"/>
              <a:t>worse in </a:t>
            </a:r>
            <a:r>
              <a:rPr lang="en-US" sz="2400" dirty="0" smtClean="0"/>
              <a:t>adduction</a:t>
            </a:r>
          </a:p>
          <a:p>
            <a:pPr marL="342900" lvl="1" indent="-342900">
              <a:buNone/>
            </a:pPr>
            <a:r>
              <a:rPr lang="en-US" sz="2400" dirty="0" smtClean="0"/>
              <a:t>Plan: RIR Rc for presumed tight RIR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LSR Rc for </a:t>
            </a:r>
            <a:r>
              <a:rPr lang="en-US" sz="2400" dirty="0" err="1" smtClean="0"/>
              <a:t>upgaze</a:t>
            </a:r>
            <a:r>
              <a:rPr lang="en-US" sz="2400" dirty="0" smtClean="0"/>
              <a:t> </a:t>
            </a:r>
            <a:r>
              <a:rPr lang="en-US" sz="2400" dirty="0" err="1" smtClean="0"/>
              <a:t>incomitance</a:t>
            </a: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6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HB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8343" y="1600200"/>
            <a:ext cx="8338457" cy="48876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Detailed course too complex for a short talk.</a:t>
            </a:r>
          </a:p>
          <a:p>
            <a:r>
              <a:rPr lang="en-US" dirty="0" smtClean="0"/>
              <a:t>The  </a:t>
            </a:r>
            <a:r>
              <a:rPr lang="en-US" dirty="0" smtClean="0">
                <a:solidFill>
                  <a:srgbClr val="FF0000"/>
                </a:solidFill>
              </a:rPr>
              <a:t>RECURRENT SLIPPAGE OF LSR </a:t>
            </a:r>
            <a:r>
              <a:rPr lang="en-US" dirty="0" smtClean="0"/>
              <a:t>was possibly compounded by: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Contralateral B/O #</a:t>
            </a:r>
          </a:p>
          <a:p>
            <a:pPr>
              <a:buNone/>
            </a:pPr>
            <a:r>
              <a:rPr lang="en-US" dirty="0" smtClean="0"/>
              <a:t>	If restricted RE DG </a:t>
            </a:r>
            <a:r>
              <a:rPr lang="en-US" dirty="0"/>
              <a:t>from </a:t>
            </a:r>
            <a:r>
              <a:rPr lang="en-US" dirty="0" smtClean="0"/>
              <a:t>flap tear, fixation duress &amp;  </a:t>
            </a:r>
            <a:r>
              <a:rPr lang="en-US" dirty="0" err="1" smtClean="0"/>
              <a:t>Hering’s</a:t>
            </a:r>
            <a:r>
              <a:rPr lang="en-US" dirty="0" smtClean="0"/>
              <a:t> law may cause persistent excess of innervation to LIR, and tends to stretch LSR scarring</a:t>
            </a:r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. Contracted  LIR </a:t>
            </a:r>
            <a:r>
              <a:rPr lang="en-US" dirty="0" smtClean="0"/>
              <a:t>from frequent L hypo due to [say] LSR not adhering properly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polydoctoring</a:t>
            </a:r>
            <a:r>
              <a:rPr lang="en-US" dirty="0" smtClean="0"/>
              <a:t> (3 </a:t>
            </a:r>
            <a:r>
              <a:rPr lang="en-US" dirty="0" err="1" smtClean="0"/>
              <a:t>VMOs</a:t>
            </a:r>
            <a:r>
              <a:rPr lang="en-US" dirty="0" smtClean="0"/>
              <a:t>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50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9635841"/>
              </p:ext>
            </p:extLst>
          </p:nvPr>
        </p:nvGraphicFramePr>
        <p:xfrm>
          <a:off x="457200" y="482622"/>
          <a:ext cx="8229600" cy="59588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elevation R </a:t>
                      </a:r>
                      <a:r>
                        <a:rPr lang="en-US" dirty="0" err="1" smtClean="0"/>
                        <a:t>esp</a:t>
                      </a:r>
                      <a:r>
                        <a:rPr lang="en-US" dirty="0" smtClean="0"/>
                        <a:t> in </a:t>
                      </a:r>
                      <a:r>
                        <a:rPr lang="en-US" dirty="0" err="1" smtClean="0"/>
                        <a:t>aBduction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#1. Feb ‘11. RIR Rc Mersilene. </a:t>
                      </a:r>
                    </a:p>
                    <a:p>
                      <a:r>
                        <a:rPr lang="en-US" dirty="0" smtClean="0"/>
                        <a:t>LSR Rc</a:t>
                      </a:r>
                      <a:r>
                        <a:rPr lang="en-US" baseline="0" dirty="0" smtClean="0"/>
                        <a:t> 6/0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#1. 2w </a:t>
                      </a:r>
                      <a:r>
                        <a:rPr lang="en-US" dirty="0" err="1" smtClean="0"/>
                        <a:t>postop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R depression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#2: Mar ‘11. </a:t>
                      </a:r>
                      <a:r>
                        <a:rPr lang="en-US" dirty="0" err="1" smtClean="0"/>
                        <a:t>explore:LSR</a:t>
                      </a:r>
                      <a:r>
                        <a:rPr lang="en-US" dirty="0" smtClean="0"/>
                        <a:t> slipped 8mm, adv 5mm, </a:t>
                      </a:r>
                      <a:r>
                        <a:rPr lang="en-US" dirty="0" err="1" smtClean="0"/>
                        <a:t>adj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#2: 2w </a:t>
                      </a:r>
                      <a:r>
                        <a:rPr lang="en-US" dirty="0" err="1" smtClean="0"/>
                        <a:t>postop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Happy. Some LSR</a:t>
                      </a:r>
                      <a:r>
                        <a:rPr lang="en-US" baseline="0" dirty="0" smtClean="0"/>
                        <a:t> 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#2: 5w postop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5, RH’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L elevation. Normal 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Fresnel</a:t>
                      </a:r>
                      <a:r>
                        <a:rPr lang="en-US" baseline="0" dirty="0" smtClean="0"/>
                        <a:t> – not happy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#2: 8w  29/4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#2: 11w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#2: 12w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#3. May 31.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LSR explored, found 9 mm from limbus - had not slipped, release of scar tissue</a:t>
                      </a:r>
                      <a:r>
                        <a:rPr lang="en-AU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8969394"/>
              </p:ext>
            </p:extLst>
          </p:nvPr>
        </p:nvGraphicFramePr>
        <p:xfrm>
          <a:off x="457200" y="1600200"/>
          <a:ext cx="8229600" cy="3312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#3. day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LLL Retraction on attempted elevation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#4: June</a:t>
                      </a:r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22...</a:t>
                      </a: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LIR Rc. </a:t>
                      </a:r>
                      <a:r>
                        <a:rPr lang="en-A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mersilen</a:t>
                      </a: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LSR adv original insertion 6/0</a:t>
                      </a:r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en-AU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#4. day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</a:t>
                      </a:r>
                      <a:r>
                        <a:rPr lang="en-US" dirty="0" err="1" smtClean="0"/>
                        <a:t>adj</a:t>
                      </a:r>
                      <a:r>
                        <a:rPr lang="en-US" dirty="0" smtClean="0"/>
                        <a:t>,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r>
                        <a:rPr lang="en-US" baseline="0" dirty="0" smtClean="0"/>
                        <a:t> range SV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#4: W3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 80% of the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#4: W8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#4:</a:t>
                      </a:r>
                      <a:r>
                        <a:rPr lang="en-US" baseline="0" dirty="0" smtClean="0"/>
                        <a:t> M7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</a:t>
                      </a:r>
                      <a:r>
                        <a:rPr lang="en-US" baseline="0" dirty="0" smtClean="0"/>
                        <a:t> RH 16-18 for SV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לבן 2"/>
          <p:cNvSpPr/>
          <p:nvPr/>
        </p:nvSpPr>
        <p:spPr>
          <a:xfrm>
            <a:off x="515254" y="52829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Investigation : BT’s:  TFT, , </a:t>
            </a:r>
            <a:r>
              <a:rPr lang="en-US" dirty="0" err="1"/>
              <a:t>AChR</a:t>
            </a:r>
            <a:r>
              <a:rPr lang="en-US" dirty="0"/>
              <a:t> Abs: normal</a:t>
            </a:r>
          </a:p>
          <a:p>
            <a:r>
              <a:rPr lang="en-US" dirty="0"/>
              <a:t>SFEMG: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u="sng" dirty="0" smtClean="0"/>
              <a:t>KE: Operation </a:t>
            </a:r>
            <a:r>
              <a:rPr lang="en-AU" u="sng" dirty="0"/>
              <a:t>notes [July 22]: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248226"/>
            <a:ext cx="8708571" cy="4994049"/>
          </a:xfrm>
        </p:spPr>
        <p:txBody>
          <a:bodyPr>
            <a:normAutofit/>
          </a:bodyPr>
          <a:lstStyle/>
          <a:p>
            <a:r>
              <a:rPr lang="en-AU" sz="2400" b="1" dirty="0" smtClean="0"/>
              <a:t>Findings </a:t>
            </a:r>
            <a:r>
              <a:rPr lang="en-AU" sz="2400" b="1" dirty="0"/>
              <a:t>on FDT: </a:t>
            </a:r>
            <a:r>
              <a:rPr lang="en-AU" sz="2400" dirty="0"/>
              <a:t>LSO not floppy</a:t>
            </a:r>
            <a:r>
              <a:rPr lang="en-AU" sz="2400" b="1" dirty="0" smtClean="0"/>
              <a:t>. </a:t>
            </a:r>
            <a:r>
              <a:rPr lang="en-AU" sz="2400" dirty="0" smtClean="0"/>
              <a:t>LSR tight.</a:t>
            </a:r>
            <a:endParaRPr lang="en-US" sz="2400" dirty="0"/>
          </a:p>
          <a:p>
            <a:r>
              <a:rPr lang="en-AU" sz="2400" b="1" dirty="0"/>
              <a:t>Surgery:	</a:t>
            </a:r>
            <a:r>
              <a:rPr lang="en-AU" sz="2400" dirty="0"/>
              <a:t>LSR </a:t>
            </a:r>
            <a:r>
              <a:rPr lang="en-AU" sz="2400" dirty="0" smtClean="0"/>
              <a:t>recessed </a:t>
            </a:r>
            <a:r>
              <a:rPr lang="en-AU" sz="2400" dirty="0"/>
              <a:t>3mm, transposed temporally to edge of insertion, adjustable, 6/0 </a:t>
            </a:r>
            <a:r>
              <a:rPr lang="en-AU" sz="2400" dirty="0" err="1"/>
              <a:t>vicryl</a:t>
            </a:r>
            <a:endParaRPr lang="en-US" sz="2400" dirty="0"/>
          </a:p>
          <a:p>
            <a:r>
              <a:rPr lang="en-AU" sz="2400" dirty="0"/>
              <a:t>RIR recess 3mm, fixed, 6/0 </a:t>
            </a:r>
            <a:r>
              <a:rPr lang="en-AU" sz="2400" dirty="0" err="1"/>
              <a:t>Mersilene</a:t>
            </a:r>
            <a:endParaRPr lang="en-US" sz="2400" dirty="0"/>
          </a:p>
          <a:p>
            <a:r>
              <a:rPr lang="en-AU" sz="2400" dirty="0"/>
              <a:t>S/</a:t>
            </a:r>
            <a:r>
              <a:rPr lang="en-AU" sz="2400" dirty="0" err="1"/>
              <a:t>conj</a:t>
            </a:r>
            <a:r>
              <a:rPr lang="en-AU" sz="2400" dirty="0"/>
              <a:t> dexamethasone. Topical </a:t>
            </a:r>
            <a:r>
              <a:rPr lang="en-AU" sz="2400" dirty="0" err="1"/>
              <a:t>Betadine</a:t>
            </a:r>
            <a:r>
              <a:rPr lang="en-AU" sz="2400" dirty="0"/>
              <a:t>, </a:t>
            </a:r>
            <a:r>
              <a:rPr lang="en-AU" sz="2400" dirty="0" err="1"/>
              <a:t>Voltaren</a:t>
            </a:r>
            <a:endParaRPr lang="en-US" sz="2400" dirty="0"/>
          </a:p>
          <a:p>
            <a:r>
              <a:rPr lang="en-AU" b="1" dirty="0" smtClean="0"/>
              <a:t>Adjustment on</a:t>
            </a:r>
            <a:r>
              <a:rPr lang="en-AU" b="1" dirty="0" smtClean="0"/>
              <a:t> D1</a:t>
            </a:r>
            <a:r>
              <a:rPr lang="en-AU" b="1" dirty="0" smtClean="0"/>
              <a:t>:</a:t>
            </a:r>
            <a:endParaRPr lang="en-US" dirty="0"/>
          </a:p>
          <a:p>
            <a:r>
              <a:rPr lang="en-AU" dirty="0"/>
              <a:t>LH 8-</a:t>
            </a:r>
            <a:r>
              <a:rPr lang="en-AU" dirty="0" smtClean="0"/>
              <a:t>10Δ. </a:t>
            </a:r>
            <a:r>
              <a:rPr lang="en-AU" dirty="0"/>
              <a:t>LSR re-recessed X2 to </a:t>
            </a:r>
            <a:r>
              <a:rPr lang="en-AU" dirty="0" err="1"/>
              <a:t>ortho</a:t>
            </a:r>
            <a:r>
              <a:rPr lang="en-AU" dirty="0"/>
              <a:t>, no diplopia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 – </a:t>
            </a:r>
            <a:r>
              <a:rPr lang="en-US" dirty="0" smtClean="0"/>
              <a:t>great </a:t>
            </a:r>
            <a:r>
              <a:rPr lang="en-US" dirty="0" smtClean="0"/>
              <a:t>early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u="sng" dirty="0" smtClean="0"/>
              <a:t>D</a:t>
            </a:r>
            <a:r>
              <a:rPr lang="en-AU" u="sng" dirty="0" smtClean="0"/>
              <a:t>1 </a:t>
            </a:r>
            <a:r>
              <a:rPr lang="en-AU" u="sng" dirty="0" smtClean="0"/>
              <a:t>post op:   </a:t>
            </a:r>
            <a:endParaRPr lang="en-US" u="sng" dirty="0" smtClean="0"/>
          </a:p>
          <a:p>
            <a:r>
              <a:rPr lang="en-AU" dirty="0" smtClean="0"/>
              <a:t>Fuses 4 dot</a:t>
            </a:r>
            <a:endParaRPr lang="en-US" dirty="0" smtClean="0"/>
          </a:p>
          <a:p>
            <a:r>
              <a:rPr lang="en-AU" dirty="0" smtClean="0"/>
              <a:t>Vertical fusion range in primary: BD R3Δ,  BD L2Δ.  Horizontal ± 4Δ</a:t>
            </a:r>
            <a:endParaRPr lang="en-US" dirty="0" smtClean="0"/>
          </a:p>
          <a:p>
            <a:pPr>
              <a:buNone/>
            </a:pPr>
            <a:endParaRPr lang="en-AU" u="sng" dirty="0" smtClean="0"/>
          </a:p>
          <a:p>
            <a:pPr>
              <a:buNone/>
            </a:pPr>
            <a:r>
              <a:rPr lang="en-AU" u="sng" dirty="0" smtClean="0"/>
              <a:t>W5 postop</a:t>
            </a:r>
            <a:r>
              <a:rPr lang="en-AU" dirty="0" smtClean="0"/>
              <a:t>:</a:t>
            </a:r>
            <a:endParaRPr lang="en-US" dirty="0" smtClean="0"/>
          </a:p>
          <a:p>
            <a:r>
              <a:rPr lang="en-AU" dirty="0" smtClean="0"/>
              <a:t>100” Titmus</a:t>
            </a:r>
            <a:endParaRPr lang="en-US" dirty="0" smtClean="0"/>
          </a:p>
          <a:p>
            <a:r>
              <a:rPr lang="en-AU" dirty="0" smtClean="0"/>
              <a:t>Vertical fusion range in primary: ±3Δ.   Horizontal  – 4 to +10Δ</a:t>
            </a:r>
            <a:endParaRPr lang="en-US" dirty="0" smtClean="0"/>
          </a:p>
          <a:p>
            <a:r>
              <a:rPr lang="en-AU" dirty="0" smtClean="0"/>
              <a:t>Large range single vision</a:t>
            </a:r>
            <a:endParaRPr lang="en-US" dirty="0" smtClean="0"/>
          </a:p>
          <a:p>
            <a:endParaRPr lang="en-A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91972" y="1380071"/>
          <a:ext cx="422802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42"/>
                <a:gridCol w="1396286"/>
                <a:gridCol w="1422398"/>
              </a:tblGrid>
              <a:tr h="444421">
                <a:tc>
                  <a:txBody>
                    <a:bodyPr/>
                    <a:lstStyle/>
                    <a:p>
                      <a:r>
                        <a:rPr lang="en-US" dirty="0" smtClean="0"/>
                        <a:t>R gaze: RH 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was LH 16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Primary:LH2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was LH 16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 gaze: LH6</a:t>
                      </a:r>
                    </a:p>
                    <a:p>
                      <a:r>
                        <a:rPr lang="en-US" sz="1200" dirty="0" smtClean="0"/>
                        <a:t>was LH 16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LSR </a:t>
            </a:r>
            <a:r>
              <a:rPr lang="en-US" dirty="0"/>
              <a:t>slippage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Sometime between weeks 5 &amp; 8 things went awry. </a:t>
            </a:r>
          </a:p>
          <a:p>
            <a:r>
              <a:rPr lang="en-AU" dirty="0"/>
              <a:t>Now c/o diplopia on L gaze.</a:t>
            </a:r>
            <a:endParaRPr lang="en-US" dirty="0"/>
          </a:p>
          <a:p>
            <a:pPr>
              <a:buNone/>
            </a:pPr>
            <a:r>
              <a:rPr lang="en-AU" dirty="0"/>
              <a:t> </a:t>
            </a:r>
            <a:endParaRPr lang="en-US" dirty="0"/>
          </a:p>
          <a:p>
            <a:endParaRPr lang="en-AU" dirty="0"/>
          </a:p>
        </p:txBody>
      </p:sp>
      <p:pic>
        <p:nvPicPr>
          <p:cNvPr id="4" name="Picture 3" descr="earp.w9. 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660571" y="2210330"/>
            <a:ext cx="3483429" cy="2869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0094" y="2402505"/>
            <a:ext cx="1619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LHypo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on LG</a:t>
            </a:r>
            <a:endParaRPr lang="he-IL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43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6074718"/>
              </p:ext>
            </p:extLst>
          </p:nvPr>
        </p:nvGraphicFramePr>
        <p:xfrm>
          <a:off x="246744" y="3199339"/>
          <a:ext cx="8752113" cy="35574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17371"/>
                <a:gridCol w="2917371"/>
                <a:gridCol w="2917371"/>
              </a:tblGrid>
              <a:tr h="85039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Up right    0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Up</a:t>
                      </a:r>
                      <a:r>
                        <a:rPr lang="en-US" sz="2800" b="0" baseline="0" dirty="0" smtClean="0"/>
                        <a:t> left RH 16</a:t>
                      </a:r>
                    </a:p>
                    <a:p>
                      <a:r>
                        <a:rPr lang="en-US" sz="2800" b="0" i="1" baseline="0" dirty="0" smtClean="0"/>
                        <a:t>2w later: 20</a:t>
                      </a:r>
                      <a:endParaRPr lang="en-US" sz="2800" b="0" i="1" dirty="0"/>
                    </a:p>
                  </a:txBody>
                  <a:tcPr/>
                </a:tc>
              </a:tr>
              <a:tr h="8503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Right          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Primary RH 8</a:t>
                      </a:r>
                    </a:p>
                    <a:p>
                      <a:r>
                        <a:rPr lang="en-US" sz="2800" i="1" dirty="0" smtClean="0"/>
                        <a:t>2w later : 14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Left RH 20</a:t>
                      </a:r>
                    </a:p>
                    <a:p>
                      <a:r>
                        <a:rPr lang="en-US" sz="2800" i="1" dirty="0" smtClean="0"/>
                        <a:t>2w later: 25</a:t>
                      </a:r>
                      <a:endParaRPr lang="en-US" sz="2800" i="1" dirty="0"/>
                    </a:p>
                  </a:txBody>
                  <a:tcPr/>
                </a:tc>
              </a:tr>
              <a:tr h="7228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Down right   LH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Down left</a:t>
                      </a:r>
                      <a:r>
                        <a:rPr lang="en-US" sz="2800" baseline="0" dirty="0" smtClean="0"/>
                        <a:t> RH 14</a:t>
                      </a:r>
                      <a:endParaRPr lang="en-US" sz="2800" dirty="0"/>
                    </a:p>
                  </a:txBody>
                  <a:tcPr/>
                </a:tc>
              </a:tr>
              <a:tr h="8503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OM: LIO+, LSO-, RIO+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7Δ BDRE small range single vision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Titmus 400”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earp.w9. 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717141" y="97582"/>
            <a:ext cx="4109612" cy="3014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958" y="789967"/>
            <a:ext cx="24316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LSR slippage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67107" y="0"/>
            <a:ext cx="14738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+mj-cs"/>
              </a:rPr>
              <a:t>Lhypo</a:t>
            </a:r>
            <a:r>
              <a:rPr lang="en-US" b="1" dirty="0" smtClean="0">
                <a:solidFill>
                  <a:schemeClr val="bg1"/>
                </a:solidFill>
                <a:cs typeface="+mj-cs"/>
              </a:rPr>
              <a:t> on LG</a:t>
            </a:r>
            <a:endParaRPr lang="he-IL" b="1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 – re-operation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/>
              <a:t>FINDINGS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LSR was found 7.5 mm from original insertion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LSO caught up in insertion</a:t>
            </a:r>
          </a:p>
          <a:p>
            <a:r>
              <a:rPr lang="en-US" sz="2200" b="1" dirty="0" smtClean="0"/>
              <a:t>SURGERY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LSO bluntly dissected away from LSR insertion</a:t>
            </a:r>
          </a:p>
          <a:p>
            <a:r>
              <a:rPr lang="en-US" sz="2200" dirty="0" smtClean="0"/>
              <a:t>LSR advanced to ~3mm recess [after springback test at the end of surgery], 5/0 Vicryl</a:t>
            </a:r>
          </a:p>
          <a:p>
            <a:r>
              <a:rPr lang="en-US" sz="2200" dirty="0" smtClean="0"/>
              <a:t>LIR recess 0mm, 6/0 </a:t>
            </a:r>
            <a:r>
              <a:rPr lang="en-US" sz="2200" dirty="0" err="1" smtClean="0"/>
              <a:t>mersilene</a:t>
            </a:r>
            <a:r>
              <a:rPr lang="en-US" sz="2200" dirty="0" smtClean="0"/>
              <a:t> adjustable and 5/0 vicryl ‘braces’</a:t>
            </a:r>
          </a:p>
          <a:p>
            <a:r>
              <a:rPr lang="en-US" sz="2200" dirty="0" smtClean="0"/>
              <a:t>S/</a:t>
            </a:r>
            <a:r>
              <a:rPr lang="en-US" sz="2200" dirty="0" err="1" smtClean="0"/>
              <a:t>c</a:t>
            </a:r>
            <a:r>
              <a:rPr lang="en-US" sz="2200" dirty="0" smtClean="0"/>
              <a:t> </a:t>
            </a:r>
            <a:r>
              <a:rPr lang="en-US" sz="2200" dirty="0" err="1" smtClean="0"/>
              <a:t>dexa</a:t>
            </a:r>
            <a:r>
              <a:rPr lang="en-US" sz="2200" dirty="0" smtClean="0"/>
              <a:t>. Topical </a:t>
            </a:r>
            <a:r>
              <a:rPr lang="en-US" sz="2200" dirty="0" err="1" smtClean="0"/>
              <a:t>Betadine</a:t>
            </a:r>
            <a:r>
              <a:rPr lang="en-US" sz="2200" dirty="0" smtClean="0"/>
              <a:t>, Voltaren</a:t>
            </a:r>
          </a:p>
          <a:p>
            <a:r>
              <a:rPr lang="en-US" sz="2200" b="1" dirty="0" smtClean="0"/>
              <a:t>Adjustment:</a:t>
            </a:r>
            <a:endParaRPr lang="en-US" sz="2200" dirty="0" smtClean="0"/>
          </a:p>
          <a:p>
            <a:r>
              <a:rPr lang="en-US" sz="2200" dirty="0" smtClean="0"/>
              <a:t>Looked fine – good range of SV on LG &amp; RG, and 15-20 deg up &amp; down. Tied </a:t>
            </a:r>
            <a:r>
              <a:rPr lang="en-US" sz="2200" dirty="0" smtClean="0"/>
              <a:t>off. Still good 6w later. 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2348</Words>
  <Application>Microsoft Macintosh PowerPoint</Application>
  <PresentationFormat>On-screen Show (4:3)</PresentationFormat>
  <Paragraphs>337</Paragraphs>
  <Slides>44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Problems with Superior Rectus recession Squint   Club NZ 2012</vt:lpstr>
      <vt:lpstr>Different mechanisms of problems</vt:lpstr>
      <vt:lpstr> Case 1: KE, 65yo  40 yrs ago: closed head injury. No LOC.  </vt:lpstr>
      <vt:lpstr>Slide 4</vt:lpstr>
      <vt:lpstr>KE: Operation notes [July 22]: </vt:lpstr>
      <vt:lpstr>KE – great early outcome</vt:lpstr>
      <vt:lpstr> LSR slippage </vt:lpstr>
      <vt:lpstr>L</vt:lpstr>
      <vt:lpstr>KE – re-operation</vt:lpstr>
      <vt:lpstr>Why has the superior rectus slipped in 2nd month are surgery?</vt:lpstr>
      <vt:lpstr>The SO-SR frenulun</vt:lpstr>
      <vt:lpstr>The frenulum…</vt:lpstr>
      <vt:lpstr>The frenulum (2)</vt:lpstr>
      <vt:lpstr>Is the SO in the way of SR-sclera union?</vt:lpstr>
      <vt:lpstr>Is there a lesson?</vt:lpstr>
      <vt:lpstr>Slide 16</vt:lpstr>
      <vt:lpstr>Different mechanisms of problems</vt:lpstr>
      <vt:lpstr>Case 2 : DH</vt:lpstr>
      <vt:lpstr>DH</vt:lpstr>
      <vt:lpstr>DH  surgery #1  20 Jan2012</vt:lpstr>
      <vt:lpstr>Diplopia recurred within hours of leaving hospital…reversal of pre-op diplopia</vt:lpstr>
      <vt:lpstr>Photos 30 Jan (10d post op) </vt:lpstr>
      <vt:lpstr>DH  surgery #2  3 Feb 2012 (</vt:lpstr>
      <vt:lpstr>Slide 24</vt:lpstr>
      <vt:lpstr> Possible mechanism:  </vt:lpstr>
      <vt:lpstr>Is there a lesson?</vt:lpstr>
      <vt:lpstr>Slide 27</vt:lpstr>
      <vt:lpstr>Different mechanisms of problems</vt:lpstr>
      <vt:lpstr>#3. Slips in M2, not sure why</vt:lpstr>
      <vt:lpstr>Surgery</vt:lpstr>
      <vt:lpstr>Diplopia recurs</vt:lpstr>
      <vt:lpstr>Slide 32</vt:lpstr>
      <vt:lpstr>Lesson to learn</vt:lpstr>
      <vt:lpstr>Different mechanisms of problems</vt:lpstr>
      <vt:lpstr>Case #4:     HB</vt:lpstr>
      <vt:lpstr>What have I learnt?</vt:lpstr>
      <vt:lpstr>Slide 37</vt:lpstr>
      <vt:lpstr>Slide 38</vt:lpstr>
      <vt:lpstr>Superior rectus slippage</vt:lpstr>
      <vt:lpstr>Case 3: HB</vt:lpstr>
      <vt:lpstr>Case 3: HB</vt:lpstr>
      <vt:lpstr>HB</vt:lpstr>
      <vt:lpstr>HB 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Superior rectus recession</dc:title>
  <dc:creator>lionel kowal</dc:creator>
  <cp:lastModifiedBy>lionel kowal</cp:lastModifiedBy>
  <cp:revision>60</cp:revision>
  <cp:lastPrinted>2012-02-25T21:52:54Z</cp:lastPrinted>
  <dcterms:created xsi:type="dcterms:W3CDTF">2012-02-29T09:51:20Z</dcterms:created>
  <dcterms:modified xsi:type="dcterms:W3CDTF">2012-02-29T11:16:00Z</dcterms:modified>
</cp:coreProperties>
</file>